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8" r:id="rId3"/>
    <p:sldId id="275" r:id="rId4"/>
    <p:sldId id="276" r:id="rId5"/>
    <p:sldId id="264" r:id="rId6"/>
    <p:sldId id="265" r:id="rId7"/>
    <p:sldId id="262" r:id="rId8"/>
    <p:sldId id="263" r:id="rId9"/>
    <p:sldId id="266" r:id="rId10"/>
    <p:sldId id="269" r:id="rId11"/>
    <p:sldId id="270" r:id="rId12"/>
    <p:sldId id="271" r:id="rId13"/>
    <p:sldId id="272" r:id="rId14"/>
    <p:sldId id="258" r:id="rId15"/>
    <p:sldId id="259" r:id="rId16"/>
    <p:sldId id="260" r:id="rId17"/>
    <p:sldId id="261" r:id="rId18"/>
    <p:sldId id="273" r:id="rId19"/>
    <p:sldId id="274" r:id="rId20"/>
    <p:sldId id="277" r:id="rId21"/>
    <p:sldId id="278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7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%20HD:Users:bryant:Documents:Writings:Papers:moore-100:tcount-2015-09-0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Transistor Count by Year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Desktop</c:v>
          </c:tx>
          <c:spPr>
            <a:ln w="47625">
              <a:noFill/>
            </a:ln>
          </c:spPr>
          <c:xVal>
            <c:numRef>
              <c:f>'By Class'!$M$2:$M$42</c:f>
              <c:numCache>
                <c:formatCode>General</c:formatCode>
                <c:ptCount val="41"/>
                <c:pt idx="0">
                  <c:v>1976</c:v>
                </c:pt>
                <c:pt idx="1">
                  <c:v>1976</c:v>
                </c:pt>
                <c:pt idx="2">
                  <c:v>1978</c:v>
                </c:pt>
                <c:pt idx="3">
                  <c:v>1979</c:v>
                </c:pt>
                <c:pt idx="4">
                  <c:v>1982</c:v>
                </c:pt>
                <c:pt idx="5">
                  <c:v>1982</c:v>
                </c:pt>
                <c:pt idx="6">
                  <c:v>1985</c:v>
                </c:pt>
                <c:pt idx="7">
                  <c:v>1989</c:v>
                </c:pt>
                <c:pt idx="8">
                  <c:v>1991</c:v>
                </c:pt>
                <c:pt idx="9">
                  <c:v>1993</c:v>
                </c:pt>
                <c:pt idx="10">
                  <c:v>1996</c:v>
                </c:pt>
                <c:pt idx="11">
                  <c:v>1997</c:v>
                </c:pt>
                <c:pt idx="12">
                  <c:v>1997</c:v>
                </c:pt>
                <c:pt idx="13">
                  <c:v>1998</c:v>
                </c:pt>
                <c:pt idx="14">
                  <c:v>1999</c:v>
                </c:pt>
                <c:pt idx="15">
                  <c:v>1999</c:v>
                </c:pt>
                <c:pt idx="16">
                  <c:v>1999</c:v>
                </c:pt>
                <c:pt idx="17">
                  <c:v>1999</c:v>
                </c:pt>
                <c:pt idx="18">
                  <c:v>2000</c:v>
                </c:pt>
                <c:pt idx="19">
                  <c:v>2000</c:v>
                </c:pt>
                <c:pt idx="20">
                  <c:v>2001</c:v>
                </c:pt>
                <c:pt idx="21">
                  <c:v>2002</c:v>
                </c:pt>
                <c:pt idx="22">
                  <c:v>2003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 formatCode="0.00">
                  <c:v>17.535639892992979</c:v>
                </c:pt>
                <c:pt idx="32" formatCode="0.00">
                  <c:v>14.60964047443681</c:v>
                </c:pt>
                <c:pt idx="33" formatCode="0.00">
                  <c:v>14.60964047443681</c:v>
                </c:pt>
                <c:pt idx="34">
                  <c:v>2008</c:v>
                </c:pt>
                <c:pt idx="35">
                  <c:v>2008</c:v>
                </c:pt>
                <c:pt idx="36">
                  <c:v>2011</c:v>
                </c:pt>
                <c:pt idx="37">
                  <c:v>2012</c:v>
                </c:pt>
                <c:pt idx="38">
                  <c:v>2012</c:v>
                </c:pt>
                <c:pt idx="39">
                  <c:v>2014</c:v>
                </c:pt>
                <c:pt idx="40">
                  <c:v>2015</c:v>
                </c:pt>
              </c:numCache>
            </c:numRef>
          </c:xVal>
          <c:yVal>
            <c:numRef>
              <c:f>'By Class'!$Q$2:$Q$42</c:f>
              <c:numCache>
                <c:formatCode>General</c:formatCode>
                <c:ptCount val="41"/>
                <c:pt idx="0">
                  <c:v>6500</c:v>
                </c:pt>
                <c:pt idx="1">
                  <c:v>8500</c:v>
                </c:pt>
                <c:pt idx="2">
                  <c:v>29000</c:v>
                </c:pt>
                <c:pt idx="3">
                  <c:v>68000</c:v>
                </c:pt>
                <c:pt idx="4">
                  <c:v>55000</c:v>
                </c:pt>
                <c:pt idx="5">
                  <c:v>134000</c:v>
                </c:pt>
                <c:pt idx="6">
                  <c:v>275000</c:v>
                </c:pt>
                <c:pt idx="7">
                  <c:v>1180235</c:v>
                </c:pt>
                <c:pt idx="8">
                  <c:v>1350000</c:v>
                </c:pt>
                <c:pt idx="9">
                  <c:v>3100000</c:v>
                </c:pt>
                <c:pt idx="10">
                  <c:v>4300000</c:v>
                </c:pt>
                <c:pt idx="11">
                  <c:v>7500000</c:v>
                </c:pt>
                <c:pt idx="12">
                  <c:v>8800000</c:v>
                </c:pt>
                <c:pt idx="13">
                  <c:v>7500000</c:v>
                </c:pt>
                <c:pt idx="14">
                  <c:v>9500000</c:v>
                </c:pt>
                <c:pt idx="15">
                  <c:v>27400000</c:v>
                </c:pt>
                <c:pt idx="16">
                  <c:v>21300000</c:v>
                </c:pt>
                <c:pt idx="17">
                  <c:v>22000000</c:v>
                </c:pt>
                <c:pt idx="18">
                  <c:v>21000000</c:v>
                </c:pt>
                <c:pt idx="19">
                  <c:v>42000000</c:v>
                </c:pt>
                <c:pt idx="20">
                  <c:v>45000000</c:v>
                </c:pt>
                <c:pt idx="21">
                  <c:v>55000000</c:v>
                </c:pt>
                <c:pt idx="22">
                  <c:v>54300000</c:v>
                </c:pt>
                <c:pt idx="23">
                  <c:v>105900000</c:v>
                </c:pt>
                <c:pt idx="24">
                  <c:v>112000000</c:v>
                </c:pt>
                <c:pt idx="25">
                  <c:v>169000000</c:v>
                </c:pt>
                <c:pt idx="26">
                  <c:v>184000000</c:v>
                </c:pt>
                <c:pt idx="27">
                  <c:v>291000000</c:v>
                </c:pt>
                <c:pt idx="28">
                  <c:v>169000000</c:v>
                </c:pt>
                <c:pt idx="29">
                  <c:v>411000000</c:v>
                </c:pt>
                <c:pt idx="30">
                  <c:v>230000000</c:v>
                </c:pt>
                <c:pt idx="31">
                  <c:v>190000</c:v>
                </c:pt>
                <c:pt idx="32">
                  <c:v>25000</c:v>
                </c:pt>
                <c:pt idx="33">
                  <c:v>25000</c:v>
                </c:pt>
                <c:pt idx="34">
                  <c:v>731000000</c:v>
                </c:pt>
                <c:pt idx="35">
                  <c:v>758000000</c:v>
                </c:pt>
                <c:pt idx="36">
                  <c:v>1160000000</c:v>
                </c:pt>
                <c:pt idx="37">
                  <c:v>1303000000</c:v>
                </c:pt>
                <c:pt idx="38">
                  <c:v>1400000000</c:v>
                </c:pt>
                <c:pt idx="39">
                  <c:v>1400000000</c:v>
                </c:pt>
                <c:pt idx="40">
                  <c:v>1900000000</c:v>
                </c:pt>
              </c:numCache>
            </c:numRef>
          </c:yVal>
          <c:smooth val="0"/>
        </c:ser>
        <c:ser>
          <c:idx val="1"/>
          <c:order val="1"/>
          <c:tx>
            <c:v>Embedded</c:v>
          </c:tx>
          <c:spPr>
            <a:ln w="47625">
              <a:noFill/>
            </a:ln>
          </c:spPr>
          <c:xVal>
            <c:numRef>
              <c:f>'By Class'!$M$43:$M$55</c:f>
              <c:numCache>
                <c:formatCode>0.00</c:formatCode>
                <c:ptCount val="13"/>
                <c:pt idx="0" formatCode="General">
                  <c:v>1971</c:v>
                </c:pt>
                <c:pt idx="1">
                  <c:v>24.575424759098901</c:v>
                </c:pt>
                <c:pt idx="2">
                  <c:v>31.482315354707421</c:v>
                </c:pt>
                <c:pt idx="3" formatCode="General">
                  <c:v>1972</c:v>
                </c:pt>
                <c:pt idx="4" formatCode="General">
                  <c:v>1974</c:v>
                </c:pt>
                <c:pt idx="5" formatCode="General">
                  <c:v>1974</c:v>
                </c:pt>
                <c:pt idx="6" formatCode="General">
                  <c:v>1974</c:v>
                </c:pt>
                <c:pt idx="7" formatCode="General">
                  <c:v>1975</c:v>
                </c:pt>
                <c:pt idx="8" formatCode="General">
                  <c:v>1978</c:v>
                </c:pt>
                <c:pt idx="9" formatCode="General">
                  <c:v>1981</c:v>
                </c:pt>
                <c:pt idx="10" formatCode="General">
                  <c:v>2008</c:v>
                </c:pt>
                <c:pt idx="11" formatCode="General">
                  <c:v>2013</c:v>
                </c:pt>
                <c:pt idx="12" formatCode="General">
                  <c:v>2014</c:v>
                </c:pt>
              </c:numCache>
            </c:numRef>
          </c:xVal>
          <c:yVal>
            <c:numRef>
              <c:f>'By Class'!$Q$43:$Q$55</c:f>
              <c:numCache>
                <c:formatCode>General</c:formatCode>
                <c:ptCount val="13"/>
                <c:pt idx="0">
                  <c:v>2300</c:v>
                </c:pt>
                <c:pt idx="1">
                  <c:v>25000000</c:v>
                </c:pt>
                <c:pt idx="2">
                  <c:v>3000000000</c:v>
                </c:pt>
                <c:pt idx="3">
                  <c:v>3500</c:v>
                </c:pt>
                <c:pt idx="4">
                  <c:v>4100</c:v>
                </c:pt>
                <c:pt idx="5">
                  <c:v>4500</c:v>
                </c:pt>
                <c:pt idx="6">
                  <c:v>5000</c:v>
                </c:pt>
                <c:pt idx="7">
                  <c:v>3510</c:v>
                </c:pt>
                <c:pt idx="8">
                  <c:v>9000</c:v>
                </c:pt>
                <c:pt idx="9">
                  <c:v>11500</c:v>
                </c:pt>
                <c:pt idx="10">
                  <c:v>47000000</c:v>
                </c:pt>
                <c:pt idx="11">
                  <c:v>1000000000</c:v>
                </c:pt>
                <c:pt idx="12">
                  <c:v>2000000000</c:v>
                </c:pt>
              </c:numCache>
            </c:numRef>
          </c:yVal>
          <c:smooth val="0"/>
        </c:ser>
        <c:ser>
          <c:idx val="2"/>
          <c:order val="2"/>
          <c:tx>
            <c:v>GPU</c:v>
          </c:tx>
          <c:spPr>
            <a:ln w="47625">
              <a:noFill/>
            </a:ln>
          </c:spPr>
          <c:marker>
            <c:spPr>
              <a:solidFill>
                <a:srgbClr val="FFFF00"/>
              </a:solidFill>
            </c:spPr>
          </c:marker>
          <c:xVal>
            <c:numRef>
              <c:f>'By Class'!$M$56:$M$89</c:f>
              <c:numCache>
                <c:formatCode>General</c:formatCode>
                <c:ptCount val="34"/>
                <c:pt idx="0">
                  <c:v>1997</c:v>
                </c:pt>
                <c:pt idx="1">
                  <c:v>1999</c:v>
                </c:pt>
                <c:pt idx="2">
                  <c:v>1999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2001</c:v>
                </c:pt>
                <c:pt idx="7">
                  <c:v>2001</c:v>
                </c:pt>
                <c:pt idx="8">
                  <c:v>2002</c:v>
                </c:pt>
                <c:pt idx="9">
                  <c:v>2002</c:v>
                </c:pt>
                <c:pt idx="10">
                  <c:v>2003</c:v>
                </c:pt>
                <c:pt idx="11">
                  <c:v>2003</c:v>
                </c:pt>
                <c:pt idx="12">
                  <c:v>2004</c:v>
                </c:pt>
                <c:pt idx="13">
                  <c:v>2004</c:v>
                </c:pt>
                <c:pt idx="14">
                  <c:v>2005</c:v>
                </c:pt>
                <c:pt idx="15">
                  <c:v>2005</c:v>
                </c:pt>
                <c:pt idx="16">
                  <c:v>2006</c:v>
                </c:pt>
                <c:pt idx="17">
                  <c:v>2006</c:v>
                </c:pt>
                <c:pt idx="18">
                  <c:v>2006</c:v>
                </c:pt>
                <c:pt idx="19">
                  <c:v>2007</c:v>
                </c:pt>
                <c:pt idx="20">
                  <c:v>2007</c:v>
                </c:pt>
                <c:pt idx="21">
                  <c:v>2008</c:v>
                </c:pt>
                <c:pt idx="22">
                  <c:v>2008</c:v>
                </c:pt>
                <c:pt idx="23">
                  <c:v>2009</c:v>
                </c:pt>
                <c:pt idx="24">
                  <c:v>2010</c:v>
                </c:pt>
                <c:pt idx="25">
                  <c:v>2010</c:v>
                </c:pt>
                <c:pt idx="26">
                  <c:v>2010</c:v>
                </c:pt>
                <c:pt idx="27">
                  <c:v>2011</c:v>
                </c:pt>
                <c:pt idx="28">
                  <c:v>2012</c:v>
                </c:pt>
                <c:pt idx="29">
                  <c:v>2012</c:v>
                </c:pt>
                <c:pt idx="30">
                  <c:v>2013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</c:numCache>
            </c:numRef>
          </c:xVal>
          <c:yVal>
            <c:numRef>
              <c:f>'By Class'!$Q$56:$Q$89</c:f>
              <c:numCache>
                <c:formatCode>General</c:formatCode>
                <c:ptCount val="34"/>
                <c:pt idx="0">
                  <c:v>3500000</c:v>
                </c:pt>
                <c:pt idx="1">
                  <c:v>8000000</c:v>
                </c:pt>
                <c:pt idx="2">
                  <c:v>23000000</c:v>
                </c:pt>
                <c:pt idx="3">
                  <c:v>20000000</c:v>
                </c:pt>
                <c:pt idx="4">
                  <c:v>25000000</c:v>
                </c:pt>
                <c:pt idx="5">
                  <c:v>30000000</c:v>
                </c:pt>
                <c:pt idx="6">
                  <c:v>57000000</c:v>
                </c:pt>
                <c:pt idx="7">
                  <c:v>60000000</c:v>
                </c:pt>
                <c:pt idx="8">
                  <c:v>63000000</c:v>
                </c:pt>
                <c:pt idx="9">
                  <c:v>107000000</c:v>
                </c:pt>
                <c:pt idx="10">
                  <c:v>117000000</c:v>
                </c:pt>
                <c:pt idx="11">
                  <c:v>135000000</c:v>
                </c:pt>
                <c:pt idx="12">
                  <c:v>160000000</c:v>
                </c:pt>
                <c:pt idx="13">
                  <c:v>222000000</c:v>
                </c:pt>
                <c:pt idx="14">
                  <c:v>303000000</c:v>
                </c:pt>
                <c:pt idx="15">
                  <c:v>321000000</c:v>
                </c:pt>
                <c:pt idx="16">
                  <c:v>241000000</c:v>
                </c:pt>
                <c:pt idx="17">
                  <c:v>384000000</c:v>
                </c:pt>
                <c:pt idx="18">
                  <c:v>681000000</c:v>
                </c:pt>
                <c:pt idx="19">
                  <c:v>700000000</c:v>
                </c:pt>
                <c:pt idx="20">
                  <c:v>754000000</c:v>
                </c:pt>
                <c:pt idx="21">
                  <c:v>959000000</c:v>
                </c:pt>
                <c:pt idx="22">
                  <c:v>1400000000</c:v>
                </c:pt>
                <c:pt idx="23">
                  <c:v>2154000000</c:v>
                </c:pt>
                <c:pt idx="24">
                  <c:v>2640000000</c:v>
                </c:pt>
                <c:pt idx="25">
                  <c:v>3200000000</c:v>
                </c:pt>
                <c:pt idx="26">
                  <c:v>3000000000</c:v>
                </c:pt>
                <c:pt idx="27">
                  <c:v>4312711873</c:v>
                </c:pt>
                <c:pt idx="28">
                  <c:v>3540000000</c:v>
                </c:pt>
                <c:pt idx="29">
                  <c:v>7080000000</c:v>
                </c:pt>
                <c:pt idx="30">
                  <c:v>5000000000</c:v>
                </c:pt>
                <c:pt idx="31">
                  <c:v>6300000000</c:v>
                </c:pt>
                <c:pt idx="32">
                  <c:v>5200000000</c:v>
                </c:pt>
                <c:pt idx="33">
                  <c:v>8100000000</c:v>
                </c:pt>
              </c:numCache>
            </c:numRef>
          </c:yVal>
          <c:smooth val="0"/>
        </c:ser>
        <c:ser>
          <c:idx val="3"/>
          <c:order val="3"/>
          <c:tx>
            <c:v>Server</c:v>
          </c:tx>
          <c:spPr>
            <a:ln w="47625">
              <a:noFill/>
            </a:ln>
          </c:spPr>
          <c:xVal>
            <c:numRef>
              <c:f>'By Class'!$M$90:$M$117</c:f>
              <c:numCache>
                <c:formatCode>General</c:formatCode>
                <c:ptCount val="28"/>
                <c:pt idx="0">
                  <c:v>1995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2006</c:v>
                </c:pt>
                <c:pt idx="5">
                  <c:v>2007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2010</c:v>
                </c:pt>
                <c:pt idx="11">
                  <c:v>2010</c:v>
                </c:pt>
                <c:pt idx="12">
                  <c:v>2010</c:v>
                </c:pt>
                <c:pt idx="13">
                  <c:v>2010</c:v>
                </c:pt>
                <c:pt idx="14">
                  <c:v>2010</c:v>
                </c:pt>
                <c:pt idx="15">
                  <c:v>2011</c:v>
                </c:pt>
                <c:pt idx="16">
                  <c:v>2011</c:v>
                </c:pt>
                <c:pt idx="17">
                  <c:v>2012</c:v>
                </c:pt>
                <c:pt idx="18">
                  <c:v>2012</c:v>
                </c:pt>
                <c:pt idx="19">
                  <c:v>2012</c:v>
                </c:pt>
                <c:pt idx="20">
                  <c:v>2012</c:v>
                </c:pt>
                <c:pt idx="21">
                  <c:v>2013</c:v>
                </c:pt>
                <c:pt idx="22">
                  <c:v>2013</c:v>
                </c:pt>
                <c:pt idx="23">
                  <c:v>2014</c:v>
                </c:pt>
                <c:pt idx="24">
                  <c:v>2014</c:v>
                </c:pt>
                <c:pt idx="25" formatCode="0.00">
                  <c:v>32.219280948873617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'By Class'!$Q$90:$Q$117</c:f>
              <c:numCache>
                <c:formatCode>General</c:formatCode>
                <c:ptCount val="28"/>
                <c:pt idx="0">
                  <c:v>5500000</c:v>
                </c:pt>
                <c:pt idx="1">
                  <c:v>220000000</c:v>
                </c:pt>
                <c:pt idx="2">
                  <c:v>410000000</c:v>
                </c:pt>
                <c:pt idx="3">
                  <c:v>592000000</c:v>
                </c:pt>
                <c:pt idx="4">
                  <c:v>1700000000</c:v>
                </c:pt>
                <c:pt idx="5">
                  <c:v>463000000</c:v>
                </c:pt>
                <c:pt idx="6">
                  <c:v>789000000</c:v>
                </c:pt>
                <c:pt idx="7">
                  <c:v>1900000000</c:v>
                </c:pt>
                <c:pt idx="8">
                  <c:v>904000000</c:v>
                </c:pt>
                <c:pt idx="9">
                  <c:v>1000000000</c:v>
                </c:pt>
                <c:pt idx="10">
                  <c:v>1170000000</c:v>
                </c:pt>
                <c:pt idx="11">
                  <c:v>1200000000</c:v>
                </c:pt>
                <c:pt idx="12">
                  <c:v>1400000000</c:v>
                </c:pt>
                <c:pt idx="13">
                  <c:v>2000000000</c:v>
                </c:pt>
                <c:pt idx="14">
                  <c:v>2300000000</c:v>
                </c:pt>
                <c:pt idx="15">
                  <c:v>2270000000</c:v>
                </c:pt>
                <c:pt idx="16">
                  <c:v>2600000000</c:v>
                </c:pt>
                <c:pt idx="17">
                  <c:v>1200000000</c:v>
                </c:pt>
                <c:pt idx="18">
                  <c:v>2100000000</c:v>
                </c:pt>
                <c:pt idx="19">
                  <c:v>2750000000</c:v>
                </c:pt>
                <c:pt idx="20">
                  <c:v>3100000000</c:v>
                </c:pt>
                <c:pt idx="21">
                  <c:v>1860000000</c:v>
                </c:pt>
                <c:pt idx="22">
                  <c:v>4200000000</c:v>
                </c:pt>
                <c:pt idx="23">
                  <c:v>2600000000</c:v>
                </c:pt>
                <c:pt idx="24">
                  <c:v>4310000000</c:v>
                </c:pt>
                <c:pt idx="25">
                  <c:v>5000000000</c:v>
                </c:pt>
                <c:pt idx="26">
                  <c:v>5560000000</c:v>
                </c:pt>
                <c:pt idx="27">
                  <c:v>3990000000</c:v>
                </c:pt>
              </c:numCache>
            </c:numRef>
          </c:yVal>
          <c:smooth val="0"/>
        </c:ser>
        <c:ser>
          <c:idx val="4"/>
          <c:order val="4"/>
          <c:tx>
            <c:v>General Trend</c:v>
          </c:tx>
          <c:spPr>
            <a:ln>
              <a:solidFill>
                <a:schemeClr val="accent4">
                  <a:lumMod val="90000"/>
                  <a:lumOff val="10000"/>
                </a:schemeClr>
              </a:solidFill>
            </a:ln>
          </c:spPr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</c:v>
                </c:pt>
                <c:pt idx="1">
                  <c:v>2015</c:v>
                </c:pt>
              </c:numCache>
            </c:numRef>
          </c:xVal>
          <c:yVal>
            <c:numRef>
              <c:f>'By Class'!$B$122:$B$123</c:f>
              <c:numCache>
                <c:formatCode>0.00E+00</c:formatCode>
                <c:ptCount val="2"/>
                <c:pt idx="0">
                  <c:v>887.36826231594478</c:v>
                </c:pt>
                <c:pt idx="1">
                  <c:v>7064171172.8161402</c:v>
                </c:pt>
              </c:numCache>
            </c:numRef>
          </c:yVal>
          <c:smooth val="0"/>
        </c:ser>
        <c:ser>
          <c:idx val="6"/>
          <c:order val="5"/>
          <c:tx>
            <c:v>Moore's Prediction</c:v>
          </c:tx>
          <c:spPr>
            <a:ln>
              <a:solidFill>
                <a:schemeClr val="accent3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'By Class'!$A$122:$A$123</c:f>
              <c:numCache>
                <c:formatCode>General</c:formatCode>
                <c:ptCount val="2"/>
                <c:pt idx="0">
                  <c:v>1970</c:v>
                </c:pt>
                <c:pt idx="1">
                  <c:v>2015</c:v>
                </c:pt>
              </c:numCache>
            </c:numRef>
          </c:xVal>
          <c:yVal>
            <c:numRef>
              <c:f>'By Class'!$D$122:$D$123</c:f>
              <c:numCache>
                <c:formatCode>0.00E+00</c:formatCode>
                <c:ptCount val="2"/>
                <c:pt idx="0">
                  <c:v>282.84271247461902</c:v>
                </c:pt>
                <c:pt idx="1">
                  <c:v>1677721600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325360"/>
        <c:axId val="-2041311216"/>
      </c:scatterChart>
      <c:valAx>
        <c:axId val="-2041325360"/>
        <c:scaling>
          <c:orientation val="minMax"/>
          <c:max val="2015"/>
          <c:min val="197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crossAx val="-2041311216"/>
        <c:crosses val="autoZero"/>
        <c:crossBetween val="midCat"/>
      </c:valAx>
      <c:valAx>
        <c:axId val="-2041311216"/>
        <c:scaling>
          <c:logBase val="10"/>
          <c:orientation val="minMax"/>
          <c:min val="10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Transistors</a:t>
                </a:r>
              </a:p>
            </c:rich>
          </c:tx>
          <c:layout/>
          <c:overlay val="0"/>
        </c:title>
        <c:numFmt formatCode="0.E+00" sourceLinked="0"/>
        <c:majorTickMark val="none"/>
        <c:minorTickMark val="none"/>
        <c:tickLblPos val="nextTo"/>
        <c:crossAx val="-20413253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0E22B-8D66-447E-BFD3-60D54A4A20C2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B10D8-E458-46C8-89F7-B0ABB454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8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" panose="02020603050405020304" pitchFamily="18" charset="0"/>
              </a:rPr>
              <a:t>Could not locate original AMD document with this image. However, did find License agreement for AMD advertisers: http://www.amd.com/us/Documents/RevisedTMAgreementExecutionversion.pdf</a:t>
            </a:r>
          </a:p>
          <a:p>
            <a:endParaRPr lang="en-US" altLang="en-US" smtClean="0">
              <a:latin typeface="Times" panose="02020603050405020304" pitchFamily="18" charset="0"/>
            </a:endParaRPr>
          </a:p>
          <a:p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D7389C-3CDB-4A5B-B434-89BB8CDF4E5F}" type="slidenum">
              <a:rPr lang="en-US" altLang="en-US" sz="1300" b="0">
                <a:latin typeface="Times" panose="02020603050405020304" pitchFamily="18" charset="0"/>
              </a:rPr>
              <a:pPr/>
              <a:t>5</a:t>
            </a:fld>
            <a:endParaRPr lang="en-US" altLang="en-US" sz="1300" b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7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" panose="02020603050405020304" pitchFamily="18" charset="0"/>
              </a:rPr>
              <a:t>Likely TACCs image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D0AD5E-8609-41C9-8F55-D05C401BD76C}" type="slidenum">
              <a:rPr lang="en-US" altLang="en-US" sz="1300" b="0">
                <a:latin typeface="Times" panose="02020603050405020304" pitchFamily="18" charset="0"/>
              </a:rPr>
              <a:pPr/>
              <a:t>6</a:t>
            </a:fld>
            <a:endParaRPr lang="en-US" altLang="en-US" sz="1300" b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2D7DCF-9FEB-42F4-9284-D8CD8550FD94}" type="slidenum">
              <a:rPr lang="en-US" altLang="en-US" sz="1300" b="0">
                <a:latin typeface="Times" panose="02020603050405020304" pitchFamily="18" charset="0"/>
              </a:rPr>
              <a:pPr/>
              <a:t>7</a:t>
            </a:fld>
            <a:endParaRPr lang="en-US" altLang="en-US" sz="1300" b="0">
              <a:latin typeface="Times" panose="02020603050405020304" pitchFamily="18" charset="0"/>
            </a:endParaRPr>
          </a:p>
        </p:txBody>
      </p:sp>
      <p:sp>
        <p:nvSpPr>
          <p:cNvPr id="747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E2FA89-9D32-4986-B8B9-BE9E97149943}" type="slidenum">
              <a:rPr lang="en-US" altLang="en-US" sz="1300" b="0">
                <a:latin typeface="Times" panose="02020603050405020304" pitchFamily="18" charset="0"/>
              </a:rPr>
              <a:pPr/>
              <a:t>8</a:t>
            </a:fld>
            <a:endParaRPr lang="en-US" altLang="en-US" sz="1300" b="0">
              <a:latin typeface="Times" panose="02020603050405020304" pitchFamily="18" charset="0"/>
            </a:endParaRPr>
          </a:p>
        </p:txBody>
      </p:sp>
      <p:sp>
        <p:nvSpPr>
          <p:cNvPr id="757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5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" panose="02020603050405020304" pitchFamily="18" charset="0"/>
              </a:rPr>
              <a:t>Likely TACCs image</a:t>
            </a:r>
          </a:p>
          <a:p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2E867D-AB90-4A77-8D49-629C7CB045B7}" type="slidenum">
              <a:rPr lang="en-US" altLang="en-US" sz="1300" b="0">
                <a:latin typeface="Times" panose="02020603050405020304" pitchFamily="18" charset="0"/>
              </a:rPr>
              <a:pPr/>
              <a:t>9</a:t>
            </a:fld>
            <a:endParaRPr lang="en-US" altLang="en-US" sz="1300" b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5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6867"/>
            <a:ext cx="4572000" cy="5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9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7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75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7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3" y="445070"/>
            <a:ext cx="7591425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90" y="371182"/>
            <a:ext cx="7591425" cy="762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6" y="1362075"/>
            <a:ext cx="3871913" cy="497205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9" y="1362075"/>
            <a:ext cx="3871912" cy="497205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49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2" y="6377940"/>
            <a:ext cx="2926079" cy="20839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0839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0839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9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5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0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5"/>
          <p:cNvSpPr/>
          <p:nvPr/>
        </p:nvSpPr>
        <p:spPr>
          <a:xfrm>
            <a:off x="171452" y="-4704"/>
            <a:ext cx="8972549" cy="664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29210" y="6554928"/>
            <a:ext cx="302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prstClr val="white"/>
                </a:solidFill>
              </a:rPr>
              <a:t>Vistas in Advanced Computing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593968" y="6554928"/>
            <a:ext cx="155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Amit Amritkar</a:t>
            </a:r>
          </a:p>
        </p:txBody>
      </p:sp>
    </p:spTree>
    <p:extLst>
      <p:ext uri="{BB962C8B-B14F-4D97-AF65-F5344CB8AC3E}">
        <p14:creationId xmlns:p14="http://schemas.microsoft.com/office/powerpoint/2010/main" val="190861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sscc.org/media/2012/plenary/David_Perlmutter/SilverlightLoader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techinsights.com/l/8892/2015-03-27/kbhjk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Computer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Amit Amritkar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9"/>
          <p:cNvSpPr/>
          <p:nvPr/>
        </p:nvSpPr>
        <p:spPr>
          <a:xfrm>
            <a:off x="990599" y="1045672"/>
            <a:ext cx="7145483" cy="5334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131310" y="389794"/>
            <a:ext cx="6864059" cy="470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20"/>
              </a:lnSpc>
            </a:pPr>
            <a:r>
              <a:rPr lang="en-US" sz="4400" dirty="0">
                <a:latin typeface="Arial"/>
                <a:cs typeface="Arial"/>
              </a:rPr>
              <a:t>IC</a:t>
            </a:r>
            <a:r>
              <a:rPr lang="en-US" sz="4400" spc="-5" dirty="0">
                <a:latin typeface="Arial"/>
                <a:cs typeface="Arial"/>
              </a:rPr>
              <a:t> </a:t>
            </a:r>
            <a:r>
              <a:rPr lang="en-US" sz="4400" dirty="0">
                <a:latin typeface="Arial"/>
                <a:cs typeface="Arial"/>
              </a:rPr>
              <a:t>Feature</a:t>
            </a:r>
            <a:r>
              <a:rPr lang="en-US" sz="4400" spc="-10" dirty="0">
                <a:latin typeface="Arial"/>
                <a:cs typeface="Arial"/>
              </a:rPr>
              <a:t> </a:t>
            </a:r>
            <a:r>
              <a:rPr lang="en-US" sz="4400" dirty="0">
                <a:latin typeface="Arial"/>
                <a:cs typeface="Arial"/>
              </a:rPr>
              <a:t>sizes</a:t>
            </a:r>
            <a:r>
              <a:rPr lang="en-US" sz="4400" spc="-15" dirty="0">
                <a:latin typeface="Arial"/>
                <a:cs typeface="Arial"/>
              </a:rPr>
              <a:t> </a:t>
            </a:r>
            <a:r>
              <a:rPr lang="en-US" sz="4400" spc="-5" dirty="0">
                <a:latin typeface="Arial"/>
                <a:cs typeface="Arial"/>
              </a:rPr>
              <a:t>i</a:t>
            </a:r>
            <a:r>
              <a:rPr lang="en-US" sz="4400" dirty="0">
                <a:latin typeface="Arial"/>
                <a:cs typeface="Arial"/>
              </a:rPr>
              <a:t>n</a:t>
            </a:r>
            <a:r>
              <a:rPr lang="en-US" sz="4400" spc="-5" dirty="0">
                <a:latin typeface="Arial"/>
                <a:cs typeface="Arial"/>
              </a:rPr>
              <a:t> </a:t>
            </a:r>
            <a:r>
              <a:rPr lang="en-US" sz="4400" dirty="0">
                <a:latin typeface="Arial"/>
                <a:cs typeface="Arial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1340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/>
          <p:cNvSpPr/>
          <p:nvPr/>
        </p:nvSpPr>
        <p:spPr>
          <a:xfrm>
            <a:off x="561110" y="187036"/>
            <a:ext cx="8281554" cy="625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/>
          <p:cNvSpPr/>
          <p:nvPr/>
        </p:nvSpPr>
        <p:spPr>
          <a:xfrm>
            <a:off x="833119" y="264160"/>
            <a:ext cx="7708053" cy="535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/>
          <p:cNvSpPr txBox="1"/>
          <p:nvPr/>
        </p:nvSpPr>
        <p:spPr>
          <a:xfrm>
            <a:off x="1933786" y="6257349"/>
            <a:ext cx="526626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  <a:hlinkClick r:id="rId3"/>
              </a:rPr>
              <a:t>http://</a:t>
            </a:r>
            <a:r>
              <a:rPr sz="1100" spc="-5" dirty="0" smtClean="0">
                <a:latin typeface="Arial"/>
                <a:cs typeface="Arial"/>
                <a:hlinkClick r:id="rId3"/>
              </a:rPr>
              <a:t>isscc.or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g</a:t>
            </a:r>
            <a:r>
              <a:rPr sz="1100" spc="-5" dirty="0" smtClean="0">
                <a:latin typeface="Arial"/>
                <a:cs typeface="Arial"/>
                <a:hlinkClick r:id="rId3"/>
              </a:rPr>
              <a:t>/</a:t>
            </a:r>
            <a:r>
              <a:rPr sz="1100" dirty="0" smtClean="0">
                <a:latin typeface="Arial"/>
                <a:cs typeface="Arial"/>
                <a:hlinkClick r:id="rId3"/>
              </a:rPr>
              <a:t>medi</a:t>
            </a:r>
            <a:r>
              <a:rPr sz="1100" spc="-5" dirty="0" smtClean="0">
                <a:latin typeface="Arial"/>
                <a:cs typeface="Arial"/>
                <a:hlinkClick r:id="rId3"/>
              </a:rPr>
              <a:t>a/20</a:t>
            </a:r>
            <a:r>
              <a:rPr sz="1100" dirty="0" smtClean="0">
                <a:latin typeface="Arial"/>
                <a:cs typeface="Arial"/>
                <a:hlinkClick r:id="rId3"/>
              </a:rPr>
              <a:t>1</a:t>
            </a:r>
            <a:r>
              <a:rPr sz="1100" spc="-5" dirty="0" smtClean="0">
                <a:latin typeface="Arial"/>
                <a:cs typeface="Arial"/>
                <a:hlinkClick r:id="rId3"/>
              </a:rPr>
              <a:t>2/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p</a:t>
            </a:r>
            <a:r>
              <a:rPr sz="1100" dirty="0" smtClean="0">
                <a:latin typeface="Arial"/>
                <a:cs typeface="Arial"/>
                <a:hlinkClick r:id="rId3"/>
              </a:rPr>
              <a:t>l</a:t>
            </a:r>
            <a:r>
              <a:rPr sz="1100" spc="-5" dirty="0" smtClean="0">
                <a:latin typeface="Arial"/>
                <a:cs typeface="Arial"/>
                <a:hlinkClick r:id="rId3"/>
              </a:rPr>
              <a:t>en</a:t>
            </a:r>
            <a:r>
              <a:rPr sz="1100" dirty="0" smtClean="0">
                <a:latin typeface="Arial"/>
                <a:cs typeface="Arial"/>
                <a:hlinkClick r:id="rId3"/>
              </a:rPr>
              <a:t>ar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y</a:t>
            </a:r>
            <a:r>
              <a:rPr sz="1100" dirty="0" smtClean="0">
                <a:latin typeface="Arial"/>
                <a:cs typeface="Arial"/>
                <a:hlinkClick r:id="rId3"/>
              </a:rPr>
              <a:t>/Da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v</a:t>
            </a:r>
            <a:r>
              <a:rPr sz="1100" dirty="0" smtClean="0">
                <a:latin typeface="Arial"/>
                <a:cs typeface="Arial"/>
                <a:hlinkClick r:id="rId3"/>
              </a:rPr>
              <a:t>id</a:t>
            </a:r>
            <a:r>
              <a:rPr sz="1100" spc="-5" dirty="0" smtClean="0">
                <a:latin typeface="Arial"/>
                <a:cs typeface="Arial"/>
                <a:hlinkClick r:id="rId3"/>
              </a:rPr>
              <a:t>_Per</a:t>
            </a:r>
            <a:r>
              <a:rPr sz="1100" dirty="0" smtClean="0">
                <a:latin typeface="Arial"/>
                <a:cs typeface="Arial"/>
                <a:hlinkClick r:id="rId3"/>
              </a:rPr>
              <a:t>lm</a:t>
            </a:r>
            <a:r>
              <a:rPr sz="1100" spc="-5" dirty="0" smtClean="0">
                <a:latin typeface="Arial"/>
                <a:cs typeface="Arial"/>
                <a:hlinkClick r:id="rId3"/>
              </a:rPr>
              <a:t>utt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e</a:t>
            </a:r>
            <a:r>
              <a:rPr sz="1100" dirty="0" smtClean="0">
                <a:latin typeface="Arial"/>
                <a:cs typeface="Arial"/>
                <a:hlinkClick r:id="rId3"/>
              </a:rPr>
              <a:t>r/Sil</a:t>
            </a:r>
            <a:r>
              <a:rPr sz="1100" spc="-10" dirty="0" smtClean="0">
                <a:latin typeface="Arial"/>
                <a:cs typeface="Arial"/>
                <a:hlinkClick r:id="rId3"/>
              </a:rPr>
              <a:t>v</a:t>
            </a:r>
            <a:r>
              <a:rPr sz="1100" dirty="0" smtClean="0">
                <a:latin typeface="Arial"/>
                <a:cs typeface="Arial"/>
                <a:hlinkClick r:id="rId3"/>
              </a:rPr>
              <a:t>erli</a:t>
            </a:r>
            <a:r>
              <a:rPr sz="1100" spc="-5" dirty="0" smtClean="0">
                <a:latin typeface="Arial"/>
                <a:cs typeface="Arial"/>
                <a:hlinkClick r:id="rId3"/>
              </a:rPr>
              <a:t>g</a:t>
            </a:r>
            <a:r>
              <a:rPr sz="1100" dirty="0" smtClean="0">
                <a:latin typeface="Arial"/>
                <a:cs typeface="Arial"/>
                <a:hlinkClick r:id="rId3"/>
              </a:rPr>
              <a:t>ht</a:t>
            </a:r>
            <a:r>
              <a:rPr sz="1100" spc="-5" dirty="0" smtClean="0">
                <a:latin typeface="Arial"/>
                <a:cs typeface="Arial"/>
                <a:hlinkClick r:id="rId3"/>
              </a:rPr>
              <a:t>L</a:t>
            </a:r>
            <a:r>
              <a:rPr sz="1100" dirty="0" smtClean="0">
                <a:latin typeface="Arial"/>
                <a:cs typeface="Arial"/>
                <a:hlinkClick r:id="rId3"/>
              </a:rPr>
              <a:t>o</a:t>
            </a:r>
            <a:r>
              <a:rPr sz="1100" spc="-5" dirty="0" smtClean="0">
                <a:latin typeface="Arial"/>
                <a:cs typeface="Arial"/>
                <a:hlinkClick r:id="rId3"/>
              </a:rPr>
              <a:t>ade</a:t>
            </a:r>
            <a:r>
              <a:rPr sz="1100" spc="-35" dirty="0" smtClean="0">
                <a:latin typeface="Arial"/>
                <a:cs typeface="Arial"/>
                <a:hlinkClick r:id="rId3"/>
              </a:rPr>
              <a:t>r</a:t>
            </a:r>
            <a:r>
              <a:rPr sz="1100" spc="-5" dirty="0" smtClean="0">
                <a:latin typeface="Arial"/>
                <a:cs typeface="Arial"/>
                <a:hlinkClick r:id="rId3"/>
              </a:rPr>
              <a:t>.ht</a:t>
            </a:r>
            <a:r>
              <a:rPr sz="1100" dirty="0" smtClean="0">
                <a:latin typeface="Arial"/>
                <a:cs typeface="Arial"/>
                <a:hlinkClick r:id="rId3"/>
              </a:rPr>
              <a:t>ml</a:t>
            </a:r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45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A nail = 20 million 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A human hair = 90,000nm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Ragweed pollen = 20,000nm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Bacteria = 2,000nm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Intel 22 nm transistor = 22nm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Rhinovirus = 20nm</a:t>
            </a:r>
          </a:p>
          <a:p>
            <a:pPr>
              <a:buFont typeface="Arial" panose="020B0604020202020204" pitchFamily="34" charset="0"/>
              <a:buChar char="•"/>
              <a:tabLst>
                <a:tab pos="593090" algn="l"/>
              </a:tabLst>
            </a:pPr>
            <a:r>
              <a:rPr lang="en-US" kern="0" dirty="0">
                <a:latin typeface="Arial"/>
                <a:cs typeface="Arial"/>
              </a:rPr>
              <a:t>Silicon atom = 0.24nm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kern="0" dirty="0">
                <a:latin typeface="Arial"/>
                <a:cs typeface="Arial"/>
              </a:rPr>
              <a:t>22 nm comparisons</a:t>
            </a:r>
            <a:br>
              <a:rPr lang="en-US" kern="0" dirty="0">
                <a:latin typeface="Arial"/>
                <a:cs typeface="Arial"/>
              </a:rPr>
            </a:br>
            <a:r>
              <a:rPr lang="en-US" sz="3200" kern="0" dirty="0">
                <a:latin typeface="Arial"/>
                <a:cs typeface="Arial"/>
              </a:rPr>
              <a:t>(used for Intel Ivy Bridge CPUs, 2012)</a:t>
            </a:r>
            <a:br>
              <a:rPr lang="en-US" sz="3200" kern="0" dirty="0">
                <a:latin typeface="Arial"/>
                <a:cs typeface="Arial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07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Law: 50 Years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222559" y="1062418"/>
          <a:ext cx="8775188" cy="563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32262" y="5566559"/>
            <a:ext cx="2275609" cy="708025"/>
          </a:xfrm>
          <a:prstGeom prst="rect">
            <a:avLst/>
          </a:prstGeom>
          <a:noFill/>
        </p:spPr>
        <p:txBody>
          <a:bodyPr wrap="none" lIns="91577" tIns="45789" rIns="91577" bIns="45789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smtClean="0">
                <a:latin typeface="+mn-lt"/>
              </a:rPr>
              <a:t>Sample of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+mn-lt"/>
              </a:rPr>
              <a:t>117 processor chips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98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Moore’s Law Has Meant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90917" y="3887048"/>
            <a:ext cx="4076011" cy="2557436"/>
          </a:xfrm>
        </p:spPr>
        <p:txBody>
          <a:bodyPr/>
          <a:lstStyle/>
          <a:p>
            <a:r>
              <a:rPr lang="en-US" sz="2400" dirty="0"/>
              <a:t>1976 Cray 1</a:t>
            </a:r>
          </a:p>
          <a:p>
            <a:pPr lvl="1"/>
            <a:r>
              <a:rPr lang="en-US" sz="2000" dirty="0"/>
              <a:t>250 M Ops/second</a:t>
            </a:r>
          </a:p>
          <a:p>
            <a:pPr lvl="1"/>
            <a:r>
              <a:rPr lang="en-US" sz="2000" dirty="0"/>
              <a:t>~170,000 chips</a:t>
            </a:r>
          </a:p>
          <a:p>
            <a:pPr lvl="1"/>
            <a:r>
              <a:rPr lang="en-US" sz="2000" dirty="0"/>
              <a:t>0.5B transistors</a:t>
            </a:r>
          </a:p>
          <a:p>
            <a:pPr lvl="1"/>
            <a:r>
              <a:rPr lang="en-US" sz="2000" dirty="0"/>
              <a:t>5,000 kg, 115 KW</a:t>
            </a:r>
          </a:p>
          <a:p>
            <a:pPr lvl="1"/>
            <a:r>
              <a:rPr lang="en-US" sz="2000" dirty="0"/>
              <a:t>$9M</a:t>
            </a:r>
          </a:p>
          <a:p>
            <a:pPr lvl="1"/>
            <a:r>
              <a:rPr lang="en-US" sz="2000" dirty="0"/>
              <a:t>80 manufactured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19541" y="3887048"/>
            <a:ext cx="4401901" cy="2557436"/>
          </a:xfrm>
        </p:spPr>
        <p:txBody>
          <a:bodyPr/>
          <a:lstStyle/>
          <a:p>
            <a:r>
              <a:rPr lang="en-US" sz="2400" dirty="0"/>
              <a:t>2014 iPhone 6</a:t>
            </a:r>
          </a:p>
          <a:p>
            <a:pPr lvl="1"/>
            <a:r>
              <a:rPr lang="en-US" sz="2000" dirty="0"/>
              <a:t>&gt; 4 B Ops/second</a:t>
            </a:r>
          </a:p>
          <a:p>
            <a:pPr lvl="1"/>
            <a:r>
              <a:rPr lang="en-US" sz="2000" dirty="0"/>
              <a:t>~10 chips</a:t>
            </a:r>
          </a:p>
          <a:p>
            <a:pPr lvl="1"/>
            <a:r>
              <a:rPr lang="en-US" sz="2000" dirty="0"/>
              <a:t>&gt; 3B transistors</a:t>
            </a:r>
          </a:p>
          <a:p>
            <a:pPr lvl="1"/>
            <a:r>
              <a:rPr lang="en-US" sz="2000" dirty="0"/>
              <a:t>120 g, &lt; 5 W</a:t>
            </a:r>
          </a:p>
          <a:p>
            <a:pPr lvl="1"/>
            <a:r>
              <a:rPr lang="en-US" sz="2000" dirty="0"/>
              <a:t>$649</a:t>
            </a:r>
          </a:p>
          <a:p>
            <a:pPr lvl="1"/>
            <a:r>
              <a:rPr lang="en-US" sz="2000" dirty="0"/>
              <a:t>10 million sold in first 3 days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78" y="1444125"/>
            <a:ext cx="3449666" cy="230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204" r="37023" b="3545"/>
          <a:stretch/>
        </p:blipFill>
        <p:spPr>
          <a:xfrm>
            <a:off x="6784873" y="1062418"/>
            <a:ext cx="1189973" cy="31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“Moore’s”</a:t>
            </a:r>
            <a:r>
              <a:rPr lang="en-US" spc="-15" dirty="0">
                <a:latin typeface="Arial"/>
                <a:cs typeface="Arial"/>
              </a:rPr>
              <a:t> </a:t>
            </a:r>
            <a:r>
              <a:rPr lang="en-US" spc="-5" dirty="0" smtClean="0">
                <a:latin typeface="Arial"/>
                <a:cs typeface="Arial"/>
              </a:rPr>
              <a:t>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Feature size halves about every 4.5 years</a:t>
            </a:r>
          </a:p>
          <a:p>
            <a:r>
              <a:rPr lang="en-US" dirty="0"/>
              <a:t>Transistor count for processor chips doubles about every 21 months</a:t>
            </a:r>
          </a:p>
          <a:p>
            <a:r>
              <a:rPr lang="en-US" dirty="0"/>
              <a:t>Processor performance doubles about every 20 months</a:t>
            </a:r>
          </a:p>
          <a:p>
            <a:r>
              <a:rPr lang="en-US" dirty="0"/>
              <a:t>Top500 system performance doubles about every 13 months</a:t>
            </a:r>
          </a:p>
          <a:p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was the “good old days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CPUs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and Heat considerations drove the industry to Multi-core CPUs in order to sustain exponential growth in capability with clock frequencies essentially flat from one generation to the next</a:t>
            </a:r>
          </a:p>
          <a:p>
            <a:r>
              <a:rPr lang="en-US" dirty="0" smtClean="0"/>
              <a:t>Examples </a:t>
            </a:r>
            <a:r>
              <a:rPr lang="en-US" dirty="0"/>
              <a:t>of multi-core CPUs</a:t>
            </a:r>
          </a:p>
          <a:p>
            <a:pPr lvl="1"/>
            <a:r>
              <a:rPr lang="en-US" dirty="0"/>
              <a:t>Big </a:t>
            </a:r>
            <a:r>
              <a:rPr lang="en-US" dirty="0" smtClean="0"/>
              <a:t>cores : 4 cores @3.2GHz</a:t>
            </a:r>
            <a:endParaRPr lang="en-US" dirty="0"/>
          </a:p>
          <a:p>
            <a:pPr lvl="1"/>
            <a:r>
              <a:rPr lang="en-US" dirty="0"/>
              <a:t>Medium </a:t>
            </a:r>
            <a:r>
              <a:rPr lang="en-US" dirty="0" smtClean="0"/>
              <a:t>cores : 16 cores @2.4GHz</a:t>
            </a:r>
            <a:endParaRPr lang="en-US" dirty="0"/>
          </a:p>
          <a:p>
            <a:pPr lvl="1"/>
            <a:r>
              <a:rPr lang="en-US" dirty="0"/>
              <a:t>Small </a:t>
            </a:r>
            <a:r>
              <a:rPr lang="en-US" dirty="0" smtClean="0"/>
              <a:t>cores : 72 cores @1.5GHz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4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Server/Node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8346" y="6361837"/>
            <a:ext cx="71661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http://2.bp.blogspot.com/-eR5kZqZzvM8/UX5skG1jjVI/AAAAAAAABuE/n06MjoLjcys/s1600/core-logic-southbridge.png</a:t>
            </a:r>
          </a:p>
        </p:txBody>
      </p:sp>
      <p:pic>
        <p:nvPicPr>
          <p:cNvPr id="5122" name="Picture 2" descr="http://2.bp.blogspot.com/-eR5kZqZzvM8/UX5skG1jjVI/AAAAAAAABuE/n06MjoLjcys/s1600/core-logic-southbrid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5" y="1566334"/>
            <a:ext cx="384049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mcscom.co.uk/wp-content/uploads/82WX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19" y="1687178"/>
            <a:ext cx="4217881" cy="42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34373" y="5769131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http://mcscom.co.uk/wp-content/uploads/82WXT.jpg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2533" y="3014133"/>
            <a:ext cx="812800" cy="7315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59600" y="3064598"/>
            <a:ext cx="812800" cy="7315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56256" y="3071784"/>
            <a:ext cx="88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 mounted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bladesmadesimple.com/wp-content/uploads/2011/04/Dell-PowerEdge-11G-M610-internal-view-with-labels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31382"/>
            <a:ext cx="3564466" cy="50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419210"/>
            <a:ext cx="71289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http://bladesmadesimple.com/wp-content/uploads/2011/04/Dell-PowerEdge-11G-M610-internal-view-with-labels_thumb.jpg</a:t>
            </a:r>
          </a:p>
        </p:txBody>
      </p:sp>
      <p:pic>
        <p:nvPicPr>
          <p:cNvPr id="7172" name="Picture 4" descr="Image result for server rack cabinet populat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90" y="1600202"/>
            <a:ext cx="4502810" cy="398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21666" y="5653040"/>
            <a:ext cx="492887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http://www.digitalimage4k.com/wp-content/themes/shopperpress/thumbs/DI-Dell-Server-Racks.jpg</a:t>
            </a:r>
          </a:p>
        </p:txBody>
      </p:sp>
    </p:spTree>
    <p:extLst>
      <p:ext uri="{BB962C8B-B14F-4D97-AF65-F5344CB8AC3E}">
        <p14:creationId xmlns:p14="http://schemas.microsoft.com/office/powerpoint/2010/main" val="39951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a workstation</a:t>
            </a:r>
            <a:endParaRPr lang="en-US" dirty="0"/>
          </a:p>
        </p:txBody>
      </p:sp>
      <p:pic>
        <p:nvPicPr>
          <p:cNvPr id="8194" name="Picture 2" descr="http://1.bp.blogspot.com/-AOq_7ikmzZM/TWfQeO5ht3I/AAAAAAAAABo/UFFNCicYDhY/s1600/3439c_1-pcd-diagra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3328"/>
            <a:ext cx="4438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4000" y="6274588"/>
            <a:ext cx="59706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http://1.bp.blogspot.com/-AOq_7ikmzZM/TWfQeO5ht3I/AAAAAAAAABo/UFFNCicYDhY/s1600/3439c_1-pcd-diagram.jpg</a:t>
            </a:r>
          </a:p>
        </p:txBody>
      </p:sp>
      <p:pic>
        <p:nvPicPr>
          <p:cNvPr id="8196" name="Picture 4" descr="Image result for computer tower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51" y="2012368"/>
            <a:ext cx="4095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02541" y="5933062"/>
            <a:ext cx="38021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http://richweb.allpar.net/computerfiles/E400-T3265-diagram-b-L.jpg</a:t>
            </a:r>
          </a:p>
        </p:txBody>
      </p:sp>
    </p:spTree>
    <p:extLst>
      <p:ext uri="{BB962C8B-B14F-4D97-AF65-F5344CB8AC3E}">
        <p14:creationId xmlns:p14="http://schemas.microsoft.com/office/powerpoint/2010/main" val="42602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Conway’s Game of Life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cellular automaton</a:t>
            </a:r>
          </a:p>
          <a:p>
            <a:r>
              <a:rPr lang="en-US" dirty="0" smtClean="0"/>
              <a:t>zero-player game</a:t>
            </a:r>
          </a:p>
          <a:p>
            <a:r>
              <a:rPr lang="en-US" dirty="0"/>
              <a:t>evolution is determined by its initial state, requiring no further input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00" y="6246968"/>
            <a:ext cx="6392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https://en.wikipedia.org/wiki/Conway%27s_Game_of_Life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4121150"/>
            <a:ext cx="2381250" cy="1714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71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74979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universe of the Game of Life is an infinite two-dimensional orthogonal grid of square </a:t>
            </a:r>
            <a:r>
              <a:rPr lang="en-US" sz="2000" i="1" dirty="0"/>
              <a:t>cells</a:t>
            </a:r>
            <a:r>
              <a:rPr lang="en-US" sz="2000" dirty="0"/>
              <a:t>, each of which is in one of two possible states, </a:t>
            </a:r>
            <a:r>
              <a:rPr lang="en-US" sz="2000" i="1" dirty="0"/>
              <a:t>alive</a:t>
            </a:r>
            <a:r>
              <a:rPr lang="en-US" sz="2000" dirty="0"/>
              <a:t> or </a:t>
            </a:r>
            <a:r>
              <a:rPr lang="en-US" sz="2000" i="1" dirty="0"/>
              <a:t>dead</a:t>
            </a:r>
            <a:r>
              <a:rPr lang="en-US" sz="2000" dirty="0"/>
              <a:t>, or "populated" or "unpopulated". </a:t>
            </a:r>
            <a:endParaRPr lang="en-US" sz="2000" dirty="0" smtClean="0"/>
          </a:p>
          <a:p>
            <a:r>
              <a:rPr lang="en-US" sz="2000" dirty="0" smtClean="0"/>
              <a:t>Every </a:t>
            </a:r>
            <a:r>
              <a:rPr lang="en-US" sz="2000" dirty="0"/>
              <a:t>cell interacts with its eight </a:t>
            </a:r>
            <a:r>
              <a:rPr lang="en-US" sz="2000" i="1" dirty="0" smtClean="0"/>
              <a:t>neighbors</a:t>
            </a:r>
            <a:r>
              <a:rPr lang="en-US" sz="2000" dirty="0" smtClean="0"/>
              <a:t>, </a:t>
            </a:r>
            <a:r>
              <a:rPr lang="en-US" sz="2000" dirty="0"/>
              <a:t>which are the cells that are horizontally, vertically, or diagonally adjacent. </a:t>
            </a:r>
            <a:endParaRPr lang="en-US" sz="2000" dirty="0" smtClean="0"/>
          </a:p>
          <a:p>
            <a:r>
              <a:rPr lang="en-US" sz="2000" dirty="0" smtClean="0"/>
              <a:t>At </a:t>
            </a:r>
            <a:r>
              <a:rPr lang="en-US" sz="2000" dirty="0"/>
              <a:t>each step in time, the following transitions occur:</a:t>
            </a:r>
          </a:p>
          <a:p>
            <a:pPr lvl="1"/>
            <a:r>
              <a:rPr lang="en-US" sz="1800" dirty="0"/>
              <a:t>Any live cell with fewer than two live </a:t>
            </a:r>
            <a:r>
              <a:rPr lang="en-US" sz="1800" dirty="0" smtClean="0"/>
              <a:t>neighbors </a:t>
            </a:r>
            <a:r>
              <a:rPr lang="en-US" sz="1800" dirty="0"/>
              <a:t>dies, as if caused by </a:t>
            </a:r>
            <a:r>
              <a:rPr lang="en-US" sz="1800" dirty="0" smtClean="0"/>
              <a:t>under population.</a:t>
            </a:r>
            <a:endParaRPr lang="en-US" sz="1800" dirty="0"/>
          </a:p>
          <a:p>
            <a:pPr lvl="1"/>
            <a:r>
              <a:rPr lang="en-US" sz="1800" dirty="0"/>
              <a:t>Any live cell with two or three live </a:t>
            </a:r>
            <a:r>
              <a:rPr lang="en-US" sz="1800" dirty="0" smtClean="0"/>
              <a:t>neighbors </a:t>
            </a:r>
            <a:r>
              <a:rPr lang="en-US" sz="1800" dirty="0"/>
              <a:t>lives on to the next generation.</a:t>
            </a:r>
          </a:p>
          <a:p>
            <a:pPr lvl="1"/>
            <a:r>
              <a:rPr lang="en-US" sz="1800" dirty="0"/>
              <a:t>Any live cell with more than three live </a:t>
            </a:r>
            <a:r>
              <a:rPr lang="en-US" sz="1800" dirty="0" smtClean="0"/>
              <a:t>neighbors </a:t>
            </a:r>
            <a:r>
              <a:rPr lang="en-US" sz="1800" dirty="0"/>
              <a:t>dies, as if by overpopulation.</a:t>
            </a:r>
          </a:p>
          <a:p>
            <a:pPr lvl="1"/>
            <a:r>
              <a:rPr lang="en-US" sz="1800" dirty="0"/>
              <a:t>Any dead cell with exactly three live </a:t>
            </a:r>
            <a:r>
              <a:rPr lang="en-US" sz="1800" dirty="0" smtClean="0"/>
              <a:t>neighbors </a:t>
            </a:r>
            <a:r>
              <a:rPr lang="en-US" sz="1800" dirty="0"/>
              <a:t>becomes a live cell, as if by reproduction.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first generation is created by applying the above rules simultaneously to every cell </a:t>
            </a:r>
            <a:r>
              <a:rPr lang="en-US" sz="2000" dirty="0" smtClean="0"/>
              <a:t>in the original state—births </a:t>
            </a:r>
            <a:r>
              <a:rPr lang="en-US" sz="2000" dirty="0"/>
              <a:t>and deaths occur simultaneously, and the discrete moment at which this happens is sometimes called a </a:t>
            </a:r>
            <a:r>
              <a:rPr lang="en-US" sz="2000" i="1" dirty="0"/>
              <a:t>tick</a:t>
            </a:r>
            <a:r>
              <a:rPr lang="en-US" sz="2000" dirty="0"/>
              <a:t> (in other words, each generation is a pure function of the preceding one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rules continue to be applied repeatedly to create further generations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54000" y="6246968"/>
            <a:ext cx="6392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https://en.wikipedia.org/wiki/Conway%27s_Game_of_Life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065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 2D grid of size (n x n)</a:t>
            </a:r>
          </a:p>
          <a:p>
            <a:r>
              <a:rPr lang="en-US" dirty="0" smtClean="0"/>
              <a:t>Randomly initialize the state of each grid cell as either 0 or 1 (dead or alive).</a:t>
            </a:r>
          </a:p>
          <a:p>
            <a:r>
              <a:rPr lang="en-US" dirty="0" smtClean="0"/>
              <a:t>Apply the rules of the game</a:t>
            </a:r>
          </a:p>
          <a:p>
            <a:r>
              <a:rPr lang="en-US" dirty="0" smtClean="0"/>
              <a:t>Continue to iterate for N iterations</a:t>
            </a:r>
          </a:p>
          <a:p>
            <a:r>
              <a:rPr lang="en-US" dirty="0" smtClean="0"/>
              <a:t>Visualize the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79533" y="5393267"/>
            <a:ext cx="26471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 and n are user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/>
          <p:cNvSpPr/>
          <p:nvPr/>
        </p:nvSpPr>
        <p:spPr>
          <a:xfrm>
            <a:off x="449581" y="2123609"/>
            <a:ext cx="4610100" cy="3146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11"/>
          <p:cNvSpPr txBox="1"/>
          <p:nvPr/>
        </p:nvSpPr>
        <p:spPr>
          <a:xfrm>
            <a:off x="611886" y="2333221"/>
            <a:ext cx="417252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Gb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DDR4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.8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.7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die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node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581" y="5330251"/>
            <a:ext cx="47686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dirty="0">
                <a:latin typeface="Arial"/>
                <a:cs typeface="Arial"/>
                <a:hlinkClick r:id="rId3"/>
              </a:rPr>
              <a:t>h</a:t>
            </a:r>
            <a:r>
              <a:rPr lang="en-US" sz="800" spc="-5" dirty="0">
                <a:latin typeface="Arial"/>
                <a:cs typeface="Arial"/>
                <a:hlinkClick r:id="rId3"/>
              </a:rPr>
              <a:t>ttp://www</a:t>
            </a:r>
            <a:r>
              <a:rPr lang="en-US" sz="800" dirty="0">
                <a:latin typeface="Arial"/>
                <a:cs typeface="Arial"/>
                <a:hlinkClick r:id="rId3"/>
              </a:rPr>
              <a:t>2</a:t>
            </a:r>
            <a:r>
              <a:rPr lang="en-US" sz="800" spc="-5" dirty="0">
                <a:latin typeface="Arial"/>
                <a:cs typeface="Arial"/>
                <a:hlinkClick r:id="rId3"/>
              </a:rPr>
              <a:t>.t</a:t>
            </a:r>
            <a:r>
              <a:rPr lang="en-US" sz="800" dirty="0">
                <a:latin typeface="Arial"/>
                <a:cs typeface="Arial"/>
                <a:hlinkClick r:id="rId3"/>
              </a:rPr>
              <a:t>ech</a:t>
            </a:r>
            <a:r>
              <a:rPr lang="en-US" sz="800" spc="-5" dirty="0">
                <a:latin typeface="Arial"/>
                <a:cs typeface="Arial"/>
                <a:hlinkClick r:id="rId3"/>
              </a:rPr>
              <a:t>i</a:t>
            </a:r>
            <a:r>
              <a:rPr lang="en-US" sz="800" dirty="0">
                <a:latin typeface="Arial"/>
                <a:cs typeface="Arial"/>
                <a:hlinkClick r:id="rId3"/>
              </a:rPr>
              <a:t>ns</a:t>
            </a:r>
            <a:r>
              <a:rPr lang="en-US" sz="800" spc="-5" dirty="0">
                <a:latin typeface="Arial"/>
                <a:cs typeface="Arial"/>
                <a:hlinkClick r:id="rId3"/>
              </a:rPr>
              <a:t>ig</a:t>
            </a:r>
            <a:r>
              <a:rPr lang="en-US" sz="800" dirty="0">
                <a:latin typeface="Arial"/>
                <a:cs typeface="Arial"/>
                <a:hlinkClick r:id="rId3"/>
              </a:rPr>
              <a:t>h</a:t>
            </a:r>
            <a:r>
              <a:rPr lang="en-US" sz="800" spc="-5" dirty="0">
                <a:latin typeface="Arial"/>
                <a:cs typeface="Arial"/>
                <a:hlinkClick r:id="rId3"/>
              </a:rPr>
              <a:t>t</a:t>
            </a:r>
            <a:r>
              <a:rPr lang="en-US" sz="800" dirty="0">
                <a:latin typeface="Arial"/>
                <a:cs typeface="Arial"/>
                <a:hlinkClick r:id="rId3"/>
              </a:rPr>
              <a:t>s</a:t>
            </a:r>
            <a:r>
              <a:rPr lang="en-US" sz="800" spc="-5" dirty="0">
                <a:latin typeface="Arial"/>
                <a:cs typeface="Arial"/>
                <a:hlinkClick r:id="rId3"/>
              </a:rPr>
              <a:t>.</a:t>
            </a:r>
            <a:r>
              <a:rPr lang="en-US" sz="800" dirty="0">
                <a:latin typeface="Arial"/>
                <a:cs typeface="Arial"/>
                <a:hlinkClick r:id="rId3"/>
              </a:rPr>
              <a:t>com</a:t>
            </a:r>
            <a:r>
              <a:rPr lang="en-US" sz="800" spc="-5" dirty="0">
                <a:latin typeface="Arial"/>
                <a:cs typeface="Arial"/>
                <a:hlinkClick r:id="rId3"/>
              </a:rPr>
              <a:t>/l/889</a:t>
            </a:r>
            <a:r>
              <a:rPr lang="en-US" sz="800" dirty="0">
                <a:latin typeface="Arial"/>
                <a:cs typeface="Arial"/>
                <a:hlinkClick r:id="rId3"/>
              </a:rPr>
              <a:t>2</a:t>
            </a:r>
            <a:r>
              <a:rPr lang="en-US" sz="800" spc="-5" dirty="0">
                <a:latin typeface="Arial"/>
                <a:cs typeface="Arial"/>
                <a:hlinkClick r:id="rId3"/>
              </a:rPr>
              <a:t>/201</a:t>
            </a:r>
            <a:r>
              <a:rPr lang="en-US" sz="800" dirty="0">
                <a:latin typeface="Arial"/>
                <a:cs typeface="Arial"/>
                <a:hlinkClick r:id="rId3"/>
              </a:rPr>
              <a:t>5</a:t>
            </a:r>
            <a:r>
              <a:rPr lang="en-US" sz="800" spc="-5" dirty="0">
                <a:latin typeface="Arial"/>
                <a:cs typeface="Arial"/>
                <a:hlinkClick r:id="rId3"/>
              </a:rPr>
              <a:t>-03-</a:t>
            </a:r>
            <a:r>
              <a:rPr lang="en-US" sz="800" dirty="0">
                <a:latin typeface="Arial"/>
                <a:cs typeface="Arial"/>
                <a:hlinkClick r:id="rId3"/>
              </a:rPr>
              <a:t>2</a:t>
            </a:r>
            <a:r>
              <a:rPr lang="en-US" sz="800" spc="-10" dirty="0">
                <a:latin typeface="Arial"/>
                <a:cs typeface="Arial"/>
                <a:hlinkClick r:id="rId3"/>
              </a:rPr>
              <a:t>7</a:t>
            </a:r>
            <a:r>
              <a:rPr lang="en-US" sz="800" spc="-5" dirty="0">
                <a:latin typeface="Arial"/>
                <a:cs typeface="Arial"/>
                <a:hlinkClick r:id="rId3"/>
              </a:rPr>
              <a:t>/</a:t>
            </a:r>
            <a:r>
              <a:rPr lang="en-US" sz="800" dirty="0">
                <a:latin typeface="Arial"/>
                <a:cs typeface="Arial"/>
                <a:hlinkClick r:id="rId3"/>
              </a:rPr>
              <a:t>k</a:t>
            </a:r>
            <a:r>
              <a:rPr lang="en-US" sz="800" spc="-5" dirty="0">
                <a:latin typeface="Arial"/>
                <a:cs typeface="Arial"/>
                <a:hlinkClick r:id="rId3"/>
              </a:rPr>
              <a:t>b</a:t>
            </a:r>
            <a:r>
              <a:rPr lang="en-US" sz="800" dirty="0">
                <a:latin typeface="Arial"/>
                <a:cs typeface="Arial"/>
                <a:hlinkClick r:id="rId3"/>
              </a:rPr>
              <a:t>h</a:t>
            </a:r>
            <a:r>
              <a:rPr lang="en-US" sz="800" spc="-5" dirty="0">
                <a:latin typeface="Arial"/>
                <a:cs typeface="Arial"/>
                <a:hlinkClick r:id="rId3"/>
              </a:rPr>
              <a:t>j</a:t>
            </a:r>
            <a:r>
              <a:rPr lang="en-US" sz="800" dirty="0">
                <a:latin typeface="Arial"/>
                <a:cs typeface="Arial"/>
                <a:hlinkClick r:id="rId3"/>
              </a:rPr>
              <a:t>k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Random Access Memory (DRAM)</a:t>
            </a:r>
            <a:endParaRPr lang="en-US" dirty="0"/>
          </a:p>
        </p:txBody>
      </p:sp>
      <p:pic>
        <p:nvPicPr>
          <p:cNvPr id="1026" name="Picture 2" descr="https://upload.wikimedia.org/wikipedia/commons/thumb/d/d3/RAM_n.jpg/220px-RAM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34" y="1859610"/>
            <a:ext cx="2671021" cy="41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60720" y="6048258"/>
            <a:ext cx="32545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https://en.wikipedia.org/wiki/Dynamic_random-access_memory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960534" y="1499985"/>
            <a:ext cx="2599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Common DRAM packages</a:t>
            </a:r>
          </a:p>
        </p:txBody>
      </p:sp>
    </p:spTree>
    <p:extLst>
      <p:ext uri="{BB962C8B-B14F-4D97-AF65-F5344CB8AC3E}">
        <p14:creationId xmlns:p14="http://schemas.microsoft.com/office/powerpoint/2010/main" val="175433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s.anandtech.com/doci/8729/NVIDIA_Tesla_K80_Dual-GPU_Accelerator_3qtr_678x4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1" y="2475228"/>
            <a:ext cx="3531296" cy="28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Graphical Processing Unit (GPU)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" y="640401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http://www.anandtech.com/show/8729/nvidia-launches-tesla-k80-gk210-gpu</a:t>
            </a:r>
          </a:p>
        </p:txBody>
      </p:sp>
      <p:pic>
        <p:nvPicPr>
          <p:cNvPr id="3076" name="Picture 4" descr="http://images.anandtech.com/doci/8729/GK210SMX-2_575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52" y="2025265"/>
            <a:ext cx="3027892" cy="338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96252" y="1655933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NVIDIA GPUs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7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Does a CPU Look Like?</a:t>
            </a:r>
          </a:p>
        </p:txBody>
      </p:sp>
      <p:sp>
        <p:nvSpPr>
          <p:cNvPr id="9219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98975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914400" y="5715000"/>
            <a:ext cx="388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21" name="Picture 4" descr="am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19200"/>
            <a:ext cx="3259138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67" y="1289383"/>
            <a:ext cx="4754880" cy="48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Does it Mean?</a:t>
            </a: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914400" y="5715000"/>
            <a:ext cx="388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44" name="Picture 4" descr="phen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3811588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70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Von Neumann Architecture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600200"/>
            <a:ext cx="8229600" cy="4498975"/>
          </a:xfrm>
        </p:spPr>
        <p:txBody>
          <a:bodyPr/>
          <a:lstStyle/>
          <a:p>
            <a:pPr eaLnBrk="1" hangingPunct="1"/>
            <a:r>
              <a:rPr lang="en-US" altLang="en-US" smtClean="0"/>
              <a:t>Instruction decode: determine operation and operands</a:t>
            </a:r>
          </a:p>
          <a:p>
            <a:pPr eaLnBrk="1" hangingPunct="1"/>
            <a:r>
              <a:rPr lang="en-US" altLang="en-US" smtClean="0"/>
              <a:t>Get operands from memory</a:t>
            </a:r>
          </a:p>
          <a:p>
            <a:pPr eaLnBrk="1" hangingPunct="1"/>
            <a:r>
              <a:rPr lang="en-US" altLang="en-US" smtClean="0"/>
              <a:t>Perform operation</a:t>
            </a:r>
          </a:p>
          <a:p>
            <a:pPr eaLnBrk="1" hangingPunct="1"/>
            <a:r>
              <a:rPr lang="en-US" altLang="en-US" smtClean="0"/>
              <a:t>Write results back</a:t>
            </a:r>
          </a:p>
          <a:p>
            <a:pPr eaLnBrk="1" hangingPunct="1"/>
            <a:r>
              <a:rPr lang="en-US" altLang="en-US" smtClean="0"/>
              <a:t>Continue with next instruction</a:t>
            </a:r>
          </a:p>
        </p:txBody>
      </p:sp>
    </p:spTree>
    <p:extLst>
      <p:ext uri="{BB962C8B-B14F-4D97-AF65-F5344CB8AC3E}">
        <p14:creationId xmlns:p14="http://schemas.microsoft.com/office/powerpoint/2010/main" val="27472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Contemporary Architecture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600200"/>
            <a:ext cx="8229600" cy="449897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Multiple operations simultaneously "</a:t>
            </a:r>
            <a:r>
              <a:rPr lang="en-US" altLang="ja-JP" dirty="0" smtClean="0"/>
              <a:t>in flight"</a:t>
            </a:r>
          </a:p>
          <a:p>
            <a:pPr eaLnBrk="1" hangingPunct="1"/>
            <a:r>
              <a:rPr lang="en-US" altLang="en-US" dirty="0" smtClean="0"/>
              <a:t>Operands can be in memory, cache, register</a:t>
            </a:r>
          </a:p>
          <a:p>
            <a:pPr eaLnBrk="1" hangingPunct="1"/>
            <a:r>
              <a:rPr lang="en-US" altLang="en-US" dirty="0" smtClean="0"/>
              <a:t>Results may need to be coordinated with other processing elements</a:t>
            </a:r>
          </a:p>
          <a:p>
            <a:pPr eaLnBrk="1" hangingPunct="1"/>
            <a:r>
              <a:rPr lang="en-US" altLang="en-US" dirty="0" smtClean="0"/>
              <a:t>Operations can be performed speculatively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5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in a Core?</a:t>
            </a:r>
          </a:p>
        </p:txBody>
      </p:sp>
      <p:sp>
        <p:nvSpPr>
          <p:cNvPr id="1126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98975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914400" y="5715000"/>
            <a:ext cx="388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rgbClr val="002868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9" name="Picture 4" descr="phenom-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61319"/>
            <a:ext cx="891540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7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D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688</Words>
  <Application>Microsoft Office PowerPoint</Application>
  <PresentationFormat>On-screen Show (4:3)</PresentationFormat>
  <Paragraphs>111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PGothic</vt:lpstr>
      <vt:lpstr>MS PGothic</vt:lpstr>
      <vt:lpstr>Arial</vt:lpstr>
      <vt:lpstr>Calibri</vt:lpstr>
      <vt:lpstr>Times</vt:lpstr>
      <vt:lpstr>Times New Roman</vt:lpstr>
      <vt:lpstr>CACDS_template</vt:lpstr>
      <vt:lpstr>Overview of Computer Architecture</vt:lpstr>
      <vt:lpstr>Components of a workstation</vt:lpstr>
      <vt:lpstr>Dynamic Random Access Memory (DRAM)</vt:lpstr>
      <vt:lpstr> Graphical Processing Unit (GPU)</vt:lpstr>
      <vt:lpstr>What Does a CPU Look Like?</vt:lpstr>
      <vt:lpstr>What Does it Mean?</vt:lpstr>
      <vt:lpstr>Von Neumann Architecture </vt:lpstr>
      <vt:lpstr>Contemporary Architecture </vt:lpstr>
      <vt:lpstr>What is in a Core?</vt:lpstr>
      <vt:lpstr>PowerPoint Presentation</vt:lpstr>
      <vt:lpstr>PowerPoint Presentation</vt:lpstr>
      <vt:lpstr>PowerPoint Presentation</vt:lpstr>
      <vt:lpstr>22 nm comparisons (used for Intel Ivy Bridge CPUs, 2012) </vt:lpstr>
      <vt:lpstr>Moore’s Law: 50 Years</vt:lpstr>
      <vt:lpstr>What Moore’s Law Has Meant</vt:lpstr>
      <vt:lpstr>“Moore’s” Law</vt:lpstr>
      <vt:lpstr>Multi-core CPUs</vt:lpstr>
      <vt:lpstr>Server/Node Architecture</vt:lpstr>
      <vt:lpstr>Rack mounted server</vt:lpstr>
      <vt:lpstr>Conway’s Game of Life</vt:lpstr>
      <vt:lpstr>Life</vt:lpstr>
      <vt:lpstr>Rules</vt:lpstr>
      <vt:lpstr>Algorithm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Lecture</dc:title>
  <dc:creator>A A</dc:creator>
  <cp:lastModifiedBy>A A</cp:lastModifiedBy>
  <cp:revision>10</cp:revision>
  <dcterms:created xsi:type="dcterms:W3CDTF">2017-07-14T21:41:33Z</dcterms:created>
  <dcterms:modified xsi:type="dcterms:W3CDTF">2017-07-17T16:11:05Z</dcterms:modified>
</cp:coreProperties>
</file>